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11"/>
    <p:restoredTop sz="94674"/>
  </p:normalViewPr>
  <p:slideViewPr>
    <p:cSldViewPr>
      <p:cViewPr>
        <p:scale>
          <a:sx n="100" d="100"/>
          <a:sy n="100" d="100"/>
        </p:scale>
        <p:origin x="2504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r>
              <a:rPr lang="en-US" sz="2000" b="0" i="1" u="none" strike="noStrike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Resident Demographics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FFFFFF">
                        <a:alpha val="100000"/>
                      </a:srgbClr>
                    </a:solidFill>
                    <a:latin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Unknown</c:v>
                </c:pt>
                <c:pt idx="1">
                  <c:v>&lt; 64</c:v>
                </c:pt>
                <c:pt idx="2">
                  <c:v>65 ↔ 74</c:v>
                </c:pt>
                <c:pt idx="3">
                  <c:v>75 ↔ 84</c:v>
                </c:pt>
                <c:pt idx="4">
                  <c:v>≥ 85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0.0</c:v>
                </c:pt>
                <c:pt idx="1">
                  <c:v>14.0</c:v>
                </c:pt>
                <c:pt idx="2">
                  <c:v>28.0</c:v>
                </c:pt>
                <c:pt idx="3">
                  <c:v>61.0</c:v>
                </c:pt>
                <c:pt idx="4">
                  <c:v>31.0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FFFFFF">
                        <a:alpha val="100000"/>
                      </a:srgbClr>
                    </a:solidFill>
                    <a:latin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Unknown</c:v>
                </c:pt>
                <c:pt idx="1">
                  <c:v>&lt; 64</c:v>
                </c:pt>
                <c:pt idx="2">
                  <c:v>65 ↔ 74</c:v>
                </c:pt>
                <c:pt idx="3">
                  <c:v>75 ↔ 84</c:v>
                </c:pt>
                <c:pt idx="4">
                  <c:v>≥ 85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36.0</c:v>
                </c:pt>
                <c:pt idx="3">
                  <c:v>43.0</c:v>
                </c:pt>
                <c:pt idx="4">
                  <c:v>29.0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273781120"/>
        <c:axId val="-1404767440"/>
      </c:barChart>
      <c:catAx>
        <c:axId val="-1273781120"/>
        <c:scaling>
          <c:orientation val="minMax"/>
        </c:scaling>
        <c:delete val="0"/>
        <c:axPos val="b"/>
        <c:title>
          <c:overlay val="0"/>
          <c:txPr>
            <a:bodyPr/>
            <a:lstStyle/>
            <a:p>
              <a:pPr>
                <a:defRPr sz="1800" b="0" i="0" u="none" strike="noStrike">
                  <a:solidFill>
                    <a:srgbClr val="000000">
                      <a:alpha val="100000"/>
                    </a:srgbClr>
                  </a:solidFill>
                  <a:latin typeface="Calibri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crossAx val="-1404767440"/>
        <c:crosses val="autoZero"/>
        <c:auto val="0"/>
        <c:lblAlgn val="ctr"/>
        <c:lblOffset val="100"/>
        <c:noMultiLvlLbl val="0"/>
      </c:catAx>
      <c:valAx>
        <c:axId val="-1404767440"/>
        <c:scaling>
          <c:orientation val="minMax"/>
        </c:scaling>
        <c:delete val="0"/>
        <c:axPos val="l"/>
        <c:majorGridlines>
          <c:spPr>
            <a:ln w="12700">
              <a:solidFill>
                <a:srgbClr val="000000">
                  <a:alpha val="18820"/>
                </a:srgbClr>
              </a:solidFill>
            </a:ln>
          </c:spPr>
        </c:majorGridlines>
        <c:title>
          <c:overlay val="0"/>
          <c:txPr>
            <a:bodyPr/>
            <a:lstStyle/>
            <a:p>
              <a:pPr>
                <a:defRPr sz="1800" b="0" i="0" u="none" strike="noStrike">
                  <a:solidFill>
                    <a:srgbClr val="000000">
                      <a:alpha val="100000"/>
                    </a:srgbClr>
                  </a:solidFill>
                  <a:latin typeface="Calibri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crossAx val="-1273781120"/>
        <c:crosses val="autoZero"/>
        <c:crossBetween val="between"/>
      </c:valAx>
    </c:plotArea>
    <c:legend>
      <c:legendPos val="b"/>
      <c:overlay val="0"/>
      <c:spPr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marL="0" marR="0" lvl="0" indent="0" algn="l" fontAlgn="base">
            <a:defRPr sz="1800" b="0" i="0" u="none" strike="noStrik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r>
              <a:rPr lang="en-US" sz="2000" b="0" i="1" u="none" strike="noStrike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Percentage of residents using regular Antipsychotics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Antipsychotics usage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FFFFFF">
                        <a:alpha val="100000"/>
                      </a:srgbClr>
                    </a:solidFill>
                    <a:latin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2016Q1</c:v>
                </c:pt>
                <c:pt idx="1">
                  <c:v>2016Q2</c:v>
                </c:pt>
                <c:pt idx="2">
                  <c:v>2016Q3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0.31</c:v>
                </c:pt>
                <c:pt idx="1">
                  <c:v>0.37</c:v>
                </c:pt>
                <c:pt idx="2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43646976"/>
        <c:axId val="-1343643856"/>
      </c:barChart>
      <c:catAx>
        <c:axId val="-1343646976"/>
        <c:scaling>
          <c:orientation val="minMax"/>
        </c:scaling>
        <c:delete val="0"/>
        <c:axPos val="b"/>
        <c:title>
          <c:overlay val="0"/>
          <c:txPr>
            <a:bodyPr/>
            <a:lstStyle/>
            <a:p>
              <a:pPr>
                <a:defRPr sz="1800" b="0" i="0" u="none" strike="noStrike">
                  <a:solidFill>
                    <a:srgbClr val="000000">
                      <a:alpha val="100000"/>
                    </a:srgbClr>
                  </a:solidFill>
                  <a:latin typeface="Calibri"/>
                </a:defRPr>
              </a:pPr>
              <a:endParaRPr lang="en-US"/>
            </a:p>
          </c:txPr>
        </c:title>
        <c:numFmt formatCode=";;" sourceLinked="0"/>
        <c:majorTickMark val="none"/>
        <c:minorTickMark val="none"/>
        <c:tickLblPos val="nextTo"/>
        <c:crossAx val="-1343643856"/>
        <c:crosses val="autoZero"/>
        <c:auto val="0"/>
        <c:lblAlgn val="ctr"/>
        <c:lblOffset val="100"/>
        <c:noMultiLvlLbl val="0"/>
      </c:catAx>
      <c:valAx>
        <c:axId val="-1343643856"/>
        <c:scaling>
          <c:orientation val="minMax"/>
        </c:scaling>
        <c:delete val="0"/>
        <c:axPos val="l"/>
        <c:majorGridlines>
          <c:spPr>
            <a:ln w="12700">
              <a:solidFill>
                <a:srgbClr val="000000">
                  <a:alpha val="18820"/>
                </a:srgbClr>
              </a:solidFill>
            </a:ln>
          </c:spPr>
        </c:majorGridlines>
        <c:title>
          <c:overlay val="0"/>
          <c:txPr>
            <a:bodyPr/>
            <a:lstStyle/>
            <a:p>
              <a:pPr>
                <a:defRPr sz="1800" b="0" i="0" u="none" strike="noStrike">
                  <a:solidFill>
                    <a:srgbClr val="000000">
                      <a:alpha val="100000"/>
                    </a:srgbClr>
                  </a:solidFill>
                  <a:latin typeface="Calibri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crossAx val="-1343646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r>
              <a:rPr lang="en-US" sz="2000" b="0" i="1" u="none" strike="noStrike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Summary of medicines used in 2016Q3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Antipsychotics medicines</c:v>
                </c:pt>
              </c:strCache>
            </c:strRef>
          </c:tx>
          <c:dPt>
            <c:idx val="0"/>
            <c:bubble3D val="0"/>
            <c:spPr>
              <a:solidFill>
                <a:srgbClr val="2B4A85">
                  <a:alpha val="100000"/>
                </a:srgbClr>
              </a:solidFill>
            </c:spPr>
          </c:dPt>
          <c:dPt>
            <c:idx val="1"/>
            <c:bubble3D val="0"/>
            <c:spPr>
              <a:solidFill>
                <a:srgbClr val="9E282F">
                  <a:alpha val="100000"/>
                </a:srgbClr>
              </a:solidFill>
            </c:spPr>
          </c:dPt>
          <c:dPt>
            <c:idx val="2"/>
            <c:bubble3D val="0"/>
            <c:spPr>
              <a:solidFill>
                <a:srgbClr val="5B8F32">
                  <a:alpha val="100000"/>
                </a:srgbClr>
              </a:solidFill>
            </c:spPr>
          </c:dPt>
          <c:dPt>
            <c:idx val="3"/>
            <c:bubble3D val="0"/>
            <c:spPr>
              <a:solidFill>
                <a:srgbClr val="6C4E91">
                  <a:alpha val="100000"/>
                </a:srgbClr>
              </a:solidFill>
            </c:spPr>
          </c:dPt>
          <c:dPt>
            <c:idx val="4"/>
            <c:bubble3D val="0"/>
            <c:spPr>
              <a:solidFill>
                <a:srgbClr val="ED6E2B">
                  <a:alpha val="100000"/>
                </a:srgb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000000">
                        <a:alpha val="100000"/>
                      </a:srgbClr>
                    </a:solidFill>
                    <a:latin typeface="Calibri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Risperidone</c:v>
                </c:pt>
                <c:pt idx="1">
                  <c:v>Olanzapine</c:v>
                </c:pt>
                <c:pt idx="2">
                  <c:v>Quetiapine</c:v>
                </c:pt>
                <c:pt idx="3">
                  <c:v>Haloperidol</c:v>
                </c:pt>
                <c:pt idx="4">
                  <c:v>Others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32.0</c:v>
                </c:pt>
                <c:pt idx="1">
                  <c:v>11.0</c:v>
                </c:pt>
                <c:pt idx="2">
                  <c:v>1.0</c:v>
                </c:pt>
                <c:pt idx="3">
                  <c:v>4.0</c:v>
                </c:pt>
                <c:pt idx="4">
                  <c:v>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overlay val="0"/>
      <c:spPr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marL="0" marR="0" lvl="0" indent="0" algn="l" fontAlgn="base">
            <a:defRPr sz="1800" b="0" i="0" u="none" strike="noStrik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70036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indent="-324900" algn="ctr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048750" cy="7429500"/>
          <a:chOff x="95250" y="95250"/>
          <a:chExt cx="9048750" cy="7429500"/>
        </a:xfrm>
      </p:grpSpPr>
      <p:sp>
        <p:nvSpPr>
          <p:cNvPr id="2" name="TextBox 1"/>
          <p:cNvSpPr txBox="1"/>
          <p:nvPr/>
        </p:nvSpPr>
        <p:spPr>
          <a:xfrm>
            <a:off x="95250" y="1905000"/>
            <a:ext cx="8953500" cy="3600986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6000" b="1" u="none" dirty="0">
                <a:solidFill>
                  <a:srgbClr val="000000">
                    <a:alpha val="100000"/>
                  </a:srgbClr>
                </a:solidFill>
                <a:latin typeface="Calibri Light"/>
              </a:rPr>
              <a:t>Antipsychotics academic detailing</a:t>
            </a:r>
          </a:p>
          <a:p>
            <a:pPr marL="0" marR="0" lvl="0" indent="0" algn="ctr" fontAlgn="base">
              <a:lnSpc>
                <a:spcPct val="100000"/>
              </a:lnSpc>
            </a:pPr>
            <a:endParaRPr lang="en-US" sz="6000" b="1" u="none" dirty="0">
              <a:solidFill>
                <a:srgbClr val="000000">
                  <a:alpha val="100000"/>
                </a:srgbClr>
              </a:solidFill>
              <a:latin typeface="Calibri Light"/>
            </a:endParaRPr>
          </a:p>
          <a:p>
            <a:pPr marL="0" marR="0" lvl="0" indent="0" algn="ctr" fontAlgn="base">
              <a:lnSpc>
                <a:spcPct val="100000"/>
              </a:lnSpc>
            </a:pPr>
            <a:r>
              <a:rPr lang="en-US" sz="2400" u="none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Prepared for Testing RACF</a:t>
            </a:r>
          </a:p>
          <a:p>
            <a:pPr marL="0" marR="0" lvl="0" indent="0" algn="ctr" fontAlgn="base">
              <a:lnSpc>
                <a:spcPct val="100000"/>
              </a:lnSpc>
            </a:pPr>
            <a:r>
              <a:rPr lang="en-US" sz="2400" u="none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By i3soft, presented by </a:t>
            </a:r>
            <a:r>
              <a:rPr lang="en-US" sz="2400" u="none" dirty="0" smtClean="0">
                <a:solidFill>
                  <a:srgbClr val="000000">
                    <a:alpha val="100000"/>
                  </a:srgbClr>
                </a:solidFill>
                <a:latin typeface="Calibri"/>
              </a:rPr>
              <a:t>Your Name</a:t>
            </a:r>
            <a:endParaRPr lang="en-US" sz="2400" u="none" dirty="0">
              <a:solidFill>
                <a:srgbClr val="000000">
                  <a:alpha val="100000"/>
                </a:srgbClr>
              </a:solidFill>
              <a:latin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04256" cy="15395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048750" cy="6858000"/>
          <a:chOff x="95250" y="95250"/>
          <a:chExt cx="9048750" cy="6858000"/>
        </a:xfrm>
      </p:grpSpPr>
      <p:sp>
        <p:nvSpPr>
          <p:cNvPr id="4" name="TextBox 3"/>
          <p:cNvSpPr txBox="1"/>
          <p:nvPr/>
        </p:nvSpPr>
        <p:spPr>
          <a:xfrm>
            <a:off x="190500" y="6667500"/>
            <a:ext cx="8763000" cy="19050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Prepared for Testing RACF by i3soft, presented by Mr Peter GEE.  Created 6/12/2016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5250" y="95250"/>
            <a:ext cx="8953500" cy="85725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4400" b="1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Which Medicines are used?</a:t>
            </a:r>
          </a:p>
        </p:txBody>
      </p:sp>
      <p:graphicFrame>
        <p:nvGraphicFramePr>
          <p:cNvPr id="3" name="Which medicines are used?"/>
          <p:cNvGraphicFramePr/>
          <p:nvPr/>
        </p:nvGraphicFramePr>
        <p:xfrm>
          <a:off x="95250" y="1047750"/>
          <a:ext cx="8953500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95250"/>
          <a:ext cx="9144000" cy="6858000"/>
          <a:chOff x="0" y="95250"/>
          <a:chExt cx="9144000" cy="6858000"/>
        </a:xfrm>
      </p:grpSpPr>
      <p:sp>
        <p:nvSpPr>
          <p:cNvPr id="6" name="TextBox 5"/>
          <p:cNvSpPr txBox="1"/>
          <p:nvPr/>
        </p:nvSpPr>
        <p:spPr>
          <a:xfrm>
            <a:off x="95250" y="95250"/>
            <a:ext cx="8953500" cy="85725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4400" b="1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Overview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500" y="6667500"/>
            <a:ext cx="8763000" cy="19050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Prepared for Testing RACF by i3soft, presented by Mr Peter GEE.  Created 6/12/2016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0" y="6286500"/>
            <a:ext cx="1905000" cy="533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5250" y="714375"/>
            <a:ext cx="8953500" cy="5905500"/>
          </a:xfrm>
          <a:prstGeom prst="rect">
            <a:avLst/>
          </a:prstGeom>
        </p:spPr>
        <p:txBody>
          <a:bodyPr lIns="91440" tIns="45720" rIns="91440" bIns="45720" rtlCol="0" anchor="t">
            <a:spAutoFit/>
          </a:bodyPr>
          <a:lstStyle/>
          <a:p>
            <a:pPr marL="238125" marR="0" lvl="0" indent="-238125" algn="l" fontAlgn="t">
              <a:lnSpc>
                <a:spcPct val="26000"/>
              </a:lnSpc>
            </a:pPr>
            <a:endParaRPr/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This presentation has: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Described common antipsychotic medicines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Given an overview of problems with the medicines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Explored some non-drug alternatives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Presented usage statistics at your facility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191250"/>
            <a:ext cx="9144000" cy="476250"/>
          </a:xfrm>
          <a:prstGeom prst="rect">
            <a:avLst/>
          </a:prstGeom>
        </p:spPr>
        <p:txBody>
          <a:bodyPr lIns="91440" tIns="45720" rIns="91440" bIns="45720" rtlCol="0" anchor="t">
            <a:spAutoFit/>
          </a:bodyPr>
          <a:lstStyle/>
          <a:p>
            <a:pPr marL="0" marR="2000250" lvl="0" indent="0" algn="r" fontAlgn="t">
              <a:lnSpc>
                <a:spcPct val="100000"/>
              </a:lnSpc>
            </a:pPr>
            <a:endParaRPr/>
          </a:p>
          <a:p>
            <a:pPr marL="0" marR="2000250" lvl="0" indent="0" algn="r" fontAlgn="t">
              <a:lnSpc>
                <a:spcPct val="100000"/>
              </a:lnSpc>
            </a:pPr>
            <a:r>
              <a:rPr lang="en-US" sz="18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Made with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048750" cy="6858000"/>
          <a:chOff x="95250" y="95250"/>
          <a:chExt cx="9048750" cy="6858000"/>
        </a:xfrm>
      </p:grpSpPr>
      <p:sp>
        <p:nvSpPr>
          <p:cNvPr id="5" name="TextBox 4"/>
          <p:cNvSpPr txBox="1"/>
          <p:nvPr/>
        </p:nvSpPr>
        <p:spPr>
          <a:xfrm>
            <a:off x="95250" y="95250"/>
            <a:ext cx="8953500" cy="85725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4400" b="1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Medicines Used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1143000"/>
            <a:ext cx="3810000" cy="3533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500" y="6667500"/>
            <a:ext cx="8763000" cy="19050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Prepared for Testing RACF by i3soft, presented by Mr Peter GEE.  Created 6/12/2016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250" y="714375"/>
            <a:ext cx="4572000" cy="5905500"/>
          </a:xfrm>
          <a:prstGeom prst="rect">
            <a:avLst/>
          </a:prstGeom>
        </p:spPr>
        <p:txBody>
          <a:bodyPr lIns="91440" tIns="45720" rIns="91440" bIns="45720" rtlCol="0" anchor="t">
            <a:spAutoFit/>
          </a:bodyPr>
          <a:lstStyle/>
          <a:p>
            <a:pPr marL="238125" marR="0" lvl="0" indent="-238125" algn="l" fontAlgn="t">
              <a:lnSpc>
                <a:spcPct val="26000"/>
              </a:lnSpc>
            </a:pPr>
            <a:endParaRPr/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Calming and sedative medicines can be used to treat Behavioural Symptoms of Dementia.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Example medicines include: Risperidone, Olanzapine, Quetiapine, Aripiprazole, Haloperidol, Paliperidone, Trifluoperazine and Ziprasidone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However, these medicines are known to have serious side effects, including stroke, falls, confusion, increased pneumonia, movement disorders (e.g. tremor) and increased chance of death.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048750" cy="6858000"/>
          <a:chOff x="95250" y="95250"/>
          <a:chExt cx="9048750" cy="6858000"/>
        </a:xfrm>
      </p:grpSpPr>
      <p:sp>
        <p:nvSpPr>
          <p:cNvPr id="5" name="TextBox 4"/>
          <p:cNvSpPr txBox="1"/>
          <p:nvPr/>
        </p:nvSpPr>
        <p:spPr>
          <a:xfrm>
            <a:off x="95250" y="95250"/>
            <a:ext cx="8953500" cy="85725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4400" b="1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Key Points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1143000"/>
            <a:ext cx="3810000" cy="25431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500" y="6667500"/>
            <a:ext cx="8763000" cy="19050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Prepared for Testing RACF by i3soft, presented by Mr Peter GEE.  Created 6/12/2016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250" y="714375"/>
            <a:ext cx="4572000" cy="5905500"/>
          </a:xfrm>
          <a:prstGeom prst="rect">
            <a:avLst/>
          </a:prstGeom>
        </p:spPr>
        <p:txBody>
          <a:bodyPr lIns="91440" tIns="45720" rIns="91440" bIns="45720" rtlCol="0" anchor="t">
            <a:spAutoFit/>
          </a:bodyPr>
          <a:lstStyle/>
          <a:p>
            <a:pPr marL="238125" marR="0" lvl="0" indent="-238125" algn="l" fontAlgn="t">
              <a:lnSpc>
                <a:spcPct val="26000"/>
              </a:lnSpc>
            </a:pPr>
            <a:endParaRPr/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Antipsychotics are effective in approximately one in five dementia patients for short-term management of significant agitation, aggression and psychosis.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Antipsychotics are less effective for some types of behavioural problems, for example, wandering, calling out, urinating in inappropriate places and hypersexuality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048750" cy="6858000"/>
          <a:chOff x="95250" y="95250"/>
          <a:chExt cx="9048750" cy="6858000"/>
        </a:xfrm>
      </p:grpSpPr>
      <p:sp>
        <p:nvSpPr>
          <p:cNvPr id="5" name="TextBox 4"/>
          <p:cNvSpPr txBox="1"/>
          <p:nvPr/>
        </p:nvSpPr>
        <p:spPr>
          <a:xfrm>
            <a:off x="95250" y="95250"/>
            <a:ext cx="8953500" cy="85725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4400" b="1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Key Points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1143000"/>
            <a:ext cx="3810000" cy="2514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500" y="6667500"/>
            <a:ext cx="8763000" cy="19050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Prepared for Testing RACF by i3soft, presented by Mr Peter GEE.  Created 6/12/2016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250" y="714375"/>
            <a:ext cx="4572000" cy="5905500"/>
          </a:xfrm>
          <a:prstGeom prst="rect">
            <a:avLst/>
          </a:prstGeom>
        </p:spPr>
        <p:txBody>
          <a:bodyPr lIns="91440" tIns="45720" rIns="91440" bIns="45720" rtlCol="0" anchor="t">
            <a:spAutoFit/>
          </a:bodyPr>
          <a:lstStyle/>
          <a:p>
            <a:pPr marL="238125" marR="0" lvl="0" indent="-238125" algn="l" fontAlgn="t">
              <a:lnSpc>
                <a:spcPct val="26000"/>
              </a:lnSpc>
            </a:pPr>
            <a:endParaRPr/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Non-pharmacologic therapy is equally or more effective than antipsychotics in many people with BPSD.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Antipsychotics may precipitate adverse effects, some of which mimic behavioural and psychological symptoms of dementia.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Serious adverse effects of antipsychotic agents include falls, increased mortality and increased risk of strokes.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048750" cy="6858000"/>
          <a:chOff x="95250" y="95250"/>
          <a:chExt cx="9048750" cy="6858000"/>
        </a:xfrm>
      </p:grpSpPr>
      <p:sp>
        <p:nvSpPr>
          <p:cNvPr id="5" name="TextBox 4"/>
          <p:cNvSpPr txBox="1"/>
          <p:nvPr/>
        </p:nvSpPr>
        <p:spPr>
          <a:xfrm>
            <a:off x="95250" y="95250"/>
            <a:ext cx="8953500" cy="85725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4400" b="1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Key Points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1143000"/>
            <a:ext cx="3810000" cy="25241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500" y="6667500"/>
            <a:ext cx="8763000" cy="19050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Prepared for Testing RACF by i3soft, presented by Mr Peter GEE.  Created 6/12/2016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250" y="714375"/>
            <a:ext cx="4572000" cy="5905500"/>
          </a:xfrm>
          <a:prstGeom prst="rect">
            <a:avLst/>
          </a:prstGeom>
        </p:spPr>
        <p:txBody>
          <a:bodyPr lIns="91440" tIns="45720" rIns="91440" bIns="45720" rtlCol="0" anchor="t">
            <a:spAutoFit/>
          </a:bodyPr>
          <a:lstStyle/>
          <a:p>
            <a:pPr marL="238125" marR="0" lvl="0" indent="-238125" algn="l" fontAlgn="t">
              <a:lnSpc>
                <a:spcPct val="26000"/>
              </a:lnSpc>
            </a:pPr>
            <a:endParaRPr/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Some people are more sensitive to the adverse effects of antipsychotic agents, such as those with Parkinson’s Disease, Lewy Body Dementia or cardiac damage.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Most people on long-term antipsychotics for BPSD can have their antipsychotics ceased, often with an improvement in symptoms.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048750" cy="6858000"/>
          <a:chOff x="95250" y="95250"/>
          <a:chExt cx="9048750" cy="6858000"/>
        </a:xfrm>
      </p:grpSpPr>
      <p:sp>
        <p:nvSpPr>
          <p:cNvPr id="4" name="TextBox 3"/>
          <p:cNvSpPr txBox="1"/>
          <p:nvPr/>
        </p:nvSpPr>
        <p:spPr>
          <a:xfrm>
            <a:off x="95250" y="95250"/>
            <a:ext cx="8953500" cy="85725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4400" b="1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Strategies for reduction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500" y="6667500"/>
            <a:ext cx="8763000" cy="19050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Prepared for Testing RACF by i3soft, presented by Mr Peter GEE.  Created 6/12/2016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250" y="714375"/>
            <a:ext cx="8953500" cy="5905500"/>
          </a:xfrm>
          <a:prstGeom prst="rect">
            <a:avLst/>
          </a:prstGeom>
        </p:spPr>
        <p:txBody>
          <a:bodyPr lIns="91440" tIns="45720" rIns="91440" bIns="45720" rtlCol="0" anchor="t">
            <a:spAutoFit/>
          </a:bodyPr>
          <a:lstStyle/>
          <a:p>
            <a:pPr marL="238125" marR="0" lvl="0" indent="-238125" algn="l" fontAlgn="t">
              <a:lnSpc>
                <a:spcPct val="26000"/>
              </a:lnSpc>
            </a:pPr>
            <a:endParaRPr/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People with dementia whose behavioural symptoms are unchanged or improving over weeks or months may bene t from a trial reduction.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People who no longer have troublesome BPSD may benefit from a trial reduction.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People who have been symptom or behaviour-free for three months or more should be considered for a trial reduction.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Cessation should be gradual, particularly if use has been long-term.</a:t>
            </a:r>
          </a:p>
          <a:p>
            <a:pPr marL="238125" marR="0" lvl="0" indent="-238125" algn="l" fontAlgn="t">
              <a:lnSpc>
                <a:spcPct val="100000"/>
              </a:lnSpc>
            </a:pPr>
            <a:r>
              <a:rPr lang="en-US" sz="24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•	The Dementia Behaviour Management Advisory Service has developed a BPSD Guide, which is available as a phone or device application.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048750" cy="6858000"/>
          <a:chOff x="95250" y="95250"/>
          <a:chExt cx="9048750" cy="6858000"/>
        </a:xfrm>
      </p:grpSpPr>
      <p:sp>
        <p:nvSpPr>
          <p:cNvPr id="6" name="TextBox 5"/>
          <p:cNvSpPr txBox="1"/>
          <p:nvPr/>
        </p:nvSpPr>
        <p:spPr>
          <a:xfrm>
            <a:off x="95250" y="95250"/>
            <a:ext cx="8953500" cy="85725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4400" b="1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Non-drug treatments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500" y="6667500"/>
            <a:ext cx="8763000" cy="19050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Prepared for Testing RACF by i3soft, presented by Mr Peter GEE.  Created 6/12/2016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1333500"/>
            <a:ext cx="5286375" cy="32670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75" y="1238250"/>
            <a:ext cx="2552700" cy="2552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750" y="3429000"/>
            <a:ext cx="3857625" cy="2171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048750" cy="6858000"/>
          <a:chOff x="95250" y="95250"/>
          <a:chExt cx="9048750" cy="6858000"/>
        </a:xfrm>
      </p:grpSpPr>
      <p:sp>
        <p:nvSpPr>
          <p:cNvPr id="4" name="TextBox 3"/>
          <p:cNvSpPr txBox="1"/>
          <p:nvPr/>
        </p:nvSpPr>
        <p:spPr>
          <a:xfrm>
            <a:off x="190500" y="6667500"/>
            <a:ext cx="8763000" cy="19050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Prepared for Testing RACF by i3soft, presented by Mr Peter GEE.  Created 6/12/2016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5250" y="95250"/>
            <a:ext cx="8953500" cy="85725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4400" b="1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Demographics</a:t>
            </a:r>
          </a:p>
        </p:txBody>
      </p:sp>
      <p:graphicFrame>
        <p:nvGraphicFramePr>
          <p:cNvPr id="3" name="Resident Demographics"/>
          <p:cNvGraphicFramePr/>
          <p:nvPr/>
        </p:nvGraphicFramePr>
        <p:xfrm>
          <a:off x="95250" y="1047750"/>
          <a:ext cx="8953500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048750" cy="6858000"/>
          <a:chOff x="95250" y="95250"/>
          <a:chExt cx="9048750" cy="6858000"/>
        </a:xfrm>
      </p:grpSpPr>
      <p:sp>
        <p:nvSpPr>
          <p:cNvPr id="4" name="TextBox 3"/>
          <p:cNvSpPr txBox="1"/>
          <p:nvPr/>
        </p:nvSpPr>
        <p:spPr>
          <a:xfrm>
            <a:off x="190500" y="6667500"/>
            <a:ext cx="8763000" cy="19050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900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Prepared for Testing RACF by i3soft, presented by Mr Peter GEE.  Created 6/12/2016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5250" y="95250"/>
            <a:ext cx="8953500" cy="85725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4400" b="1" u="none">
                <a:solidFill>
                  <a:srgbClr val="000000">
                    <a:alpha val="100000"/>
                  </a:srgbClr>
                </a:solidFill>
                <a:latin typeface="Calibri Light"/>
              </a:rPr>
              <a:t>How do we compare?</a:t>
            </a:r>
          </a:p>
        </p:txBody>
      </p:sp>
      <p:graphicFrame>
        <p:nvGraphicFramePr>
          <p:cNvPr id="3" name="Percentage of residents using regular Antipsychotics"/>
          <p:cNvGraphicFramePr/>
          <p:nvPr/>
        </p:nvGraphicFramePr>
        <p:xfrm>
          <a:off x="95250" y="1047750"/>
          <a:ext cx="8953500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Macintosh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Theme14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Antipsychotics presentation</dc:title>
  <dc:subject>Antipsychotics QUM presentation</dc:subject>
  <dc:creator>MYHMRS_DOMAIN_NAME</dc:creator>
  <cp:keywords>QUM antipsychotics Testing RACF</cp:keywords>
  <dc:description>This presentation provides useful information about QUM</dc:description>
  <cp:lastModifiedBy>Peter Gee</cp:lastModifiedBy>
  <cp:revision>1</cp:revision>
  <dcterms:created xsi:type="dcterms:W3CDTF">2016-12-06T10:26:27Z</dcterms:created>
  <dcterms:modified xsi:type="dcterms:W3CDTF">2016-12-06T10:27:25Z</dcterms:modified>
  <cp:category>QUM</cp:category>
</cp:coreProperties>
</file>